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7.xml" ContentType="application/vnd.openxmlformats-officedocument.them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media/image5.png" ContentType="image/png"/>
  <Override PartName="/ppt/media/image4.jpeg" ContentType="image/jpeg"/>
  <Override PartName="/ppt/media/image3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notesSlides/notesSlide12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fonts/Font_4_Merriweather_BoldItalic.fntdata" ContentType="application/x-fontdata"/>
  <Override PartName="/ppt/fonts/Font_1_Merriweather_Regular.fntdata" ContentType="application/x-fontdata"/>
  <Override PartName="/ppt/fonts/Font_2_Merriweather_Bold.fntdata" ContentType="application/x-fontdata"/>
  <Override PartName="/ppt/fonts/Font_7_DejaVu_Sans_Bold.fntdata" ContentType="application/x-fontdata"/>
  <Override PartName="/ppt/fonts/Font_8_DejaVu_Sans_Italic.fntdata" ContentType="application/x-fontdata"/>
  <Override PartName="/ppt/fonts/Font_5_Calibri_Light_Regular.fntdata" ContentType="application/x-fontdata"/>
  <Override PartName="/ppt/fonts/Font_3_Merriweather_Italic.fntdata" ContentType="application/x-fontdata"/>
  <Override PartName="/ppt/fonts/Font_6_DejaVu_Sans_Regular.fntdata" ContentType="application/x-fontdata"/>
  <Override PartName="/ppt/fonts/Font_9_DejaVu_Sans_BoldItalic.fntdata" ContentType="application/x-fontdata"/>
  <Override PartName="/ppt/fonts/Font_10_Microsoft_YaHei_Regular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50" r:id="rId3"/>
    <p:sldMasterId id="2147483653" r:id="rId4"/>
    <p:sldMasterId id="2147483656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4630400" cy="8229600"/>
  <p:notesSz cx="8229600" cy="14630400"/>
  <p:embeddedFontLst>
    <p:embeddedFont>
      <p:font typeface="Merriweather Light"/>
    </p:embeddedFont>
    <p:embeddedFont>
      <p:font typeface="Merriweather"/>
      <p:regular r:id="rId27"/>
      <p:bold r:id="rId28"/>
      <p:italic r:id="rId29"/>
      <p:boldItalic r:id="rId30"/>
    </p:embeddedFont>
    <p:embeddedFont>
      <p:font typeface="Calibri Light"/>
      <p:regular r:id="rId31"/>
    </p:embeddedFont>
    <p:embeddedFont>
      <p:font typeface="DejaVu Sans"/>
      <p:regular r:id="rId32"/>
      <p:bold r:id="rId33"/>
      <p:italic r:id="rId34"/>
      <p:boldItalic r:id="rId35"/>
    </p:embeddedFont>
    <p:embeddedFont>
      <p:font typeface="Microsoft YaHei"/>
      <p:regular r:id="rId36"/>
    </p:embeddedFont>
    <p:embeddedFont>
      <p:font typeface="+mn-ea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6.xml"/><Relationship Id="rId6" Type="http://schemas.openxmlformats.org/officeDocument/2006/relationships/slideMaster" Target="slideMasters/slideMaster10.xml"/><Relationship Id="rId7" Type="http://schemas.openxmlformats.org/officeDocument/2006/relationships/slideMaster" Target="slideMasters/slideMaster11.xml"/><Relationship Id="rId8" Type="http://schemas.openxmlformats.org/officeDocument/2006/relationships/slideMaster" Target="slideMasters/slideMaster12.xml"/><Relationship Id="rId9" Type="http://schemas.openxmlformats.org/officeDocument/2006/relationships/slideMaster" Target="slideMasters/slideMaster13.xml"/><Relationship Id="rId10" Type="http://schemas.openxmlformats.org/officeDocument/2006/relationships/slideMaster" Target="slideMasters/slideMaster14.xml"/><Relationship Id="rId11" Type="http://schemas.openxmlformats.org/officeDocument/2006/relationships/slideMaster" Target="slideMasters/slideMaster15.xml"/><Relationship Id="rId12" Type="http://schemas.openxmlformats.org/officeDocument/2006/relationships/slideMaster" Target="slideMasters/slideMaster16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font" Target="fonts/Font_1_Merriweather_Regular.fntdata"/><Relationship Id="rId28" Type="http://schemas.openxmlformats.org/officeDocument/2006/relationships/font" Target="fonts/Font_2_Merriweather_Bold.fntdata"/><Relationship Id="rId29" Type="http://schemas.openxmlformats.org/officeDocument/2006/relationships/font" Target="fonts/Font_3_Merriweather_Italic.fntdata"/><Relationship Id="rId30" Type="http://schemas.openxmlformats.org/officeDocument/2006/relationships/font" Target="fonts/Font_4_Merriweather_BoldItalic.fntdata"/><Relationship Id="rId31" Type="http://schemas.openxmlformats.org/officeDocument/2006/relationships/font" Target="fonts/Font_5_Calibri_Light_Regular.fntdata"/><Relationship Id="rId32" Type="http://schemas.openxmlformats.org/officeDocument/2006/relationships/font" Target="fonts/Font_6_DejaVu_Sans_Regular.fntdata"/><Relationship Id="rId33" Type="http://schemas.openxmlformats.org/officeDocument/2006/relationships/font" Target="fonts/Font_7_DejaVu_Sans_Bold.fntdata"/><Relationship Id="rId34" Type="http://schemas.openxmlformats.org/officeDocument/2006/relationships/font" Target="fonts/Font_8_DejaVu_Sans_Italic.fntdata"/><Relationship Id="rId35" Type="http://schemas.openxmlformats.org/officeDocument/2006/relationships/font" Target="fonts/Font_9_DejaVu_Sans_BoldItalic.fntdata"/><Relationship Id="rId36" Type="http://schemas.openxmlformats.org/officeDocument/2006/relationships/font" Target="fonts/Font_10_Microsoft_YaHei_Regular.fntdata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déplacer la diapo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modifier le format des notes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&lt;en-tête&gt;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&lt;date/heure&gt;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5CA1812-0681-4A89-8E03-E340F7C4AF3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&lt;numéro&gt;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D6C811-056D-4025-88B9-0AC83488AF2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142B8A-3291-42E8-856F-8F49B5DF4E9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428D46-FB99-4C34-8EA3-35916B355E3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E00FFF-D13D-44B7-91A2-8AAC2BC60A4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87FD89-99C2-48F8-B9E5-991111C15E6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11C516-22CA-4521-A896-7510DB2BE84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C2364B-CD56-4C13-AB62-5326C5776D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&lt;numéro&gt;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702000"/>
            <a:ext cx="131652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5560" cy="47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560" cy="13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560" cy="47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lide 1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200" cy="477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560" cy="47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Standard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560" cy="47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87732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5560" cy="47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876960"/>
            <a:ext cx="13165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5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texte-titre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Cliquez pour éditer le format du plan de texte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niveau de plan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Troisième niveau de plan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Quatrième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Septième niveau de plan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Shape 0"/>
          <p:cNvSpPr/>
          <p:nvPr/>
        </p:nvSpPr>
        <p:spPr>
          <a:xfrm>
            <a:off x="0" y="0"/>
            <a:ext cx="14628240" cy="82274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0440" cy="409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  <p:sldLayoutId id="2147483655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  <p:sldLayoutId id="2147483660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68" descr=""/>
          <p:cNvPicPr/>
          <p:nvPr/>
        </p:nvPicPr>
        <p:blipFill>
          <a:blip r:embed="rId1"/>
          <a:stretch/>
        </p:blipFill>
        <p:spPr>
          <a:xfrm>
            <a:off x="360" y="0"/>
            <a:ext cx="2284560" cy="87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ZoneTexte 2"/>
          <p:cNvSpPr/>
          <p:nvPr/>
        </p:nvSpPr>
        <p:spPr>
          <a:xfrm>
            <a:off x="12666240" y="7535160"/>
            <a:ext cx="1916280" cy="692640"/>
          </a:xfrm>
          <a:prstGeom prst="rect">
            <a:avLst/>
          </a:prstGeom>
          <a:solidFill>
            <a:srgbClr val="0915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" name=""/>
          <p:cNvSpPr/>
          <p:nvPr/>
        </p:nvSpPr>
        <p:spPr>
          <a:xfrm>
            <a:off x="8686800" y="1600200"/>
            <a:ext cx="5028480" cy="50284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" name=""/>
          <p:cNvSpPr/>
          <p:nvPr/>
        </p:nvSpPr>
        <p:spPr>
          <a:xfrm>
            <a:off x="914400" y="3200400"/>
            <a:ext cx="7543080" cy="29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en-US" sz="42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ALGASSIMOU SOW 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trike="noStrike" u="none">
                <a:solidFill>
                  <a:srgbClr val="f5f0f0"/>
                </a:solidFill>
                <a:effectLst/>
                <a:uFillTx/>
                <a:latin typeface="Arial"/>
                <a:ea typeface="DejaVu Sans"/>
              </a:rPr>
              <a:t>DÉVELOPPEUR WEB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00" strike="noStrike" u="none">
                <a:solidFill>
                  <a:srgbClr val="f5f0f0"/>
                </a:solidFill>
                <a:effectLst/>
                <a:uFillTx/>
                <a:latin typeface="Arial"/>
                <a:ea typeface="DejaVu Sans"/>
              </a:rPr>
              <a:t>Titulaire d’une licence en Informatique à l’université de Labé (2022-2025) et Étudiant dans le programme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00" strike="noStrike" u="none">
                <a:solidFill>
                  <a:srgbClr val="f5f0f0"/>
                </a:solidFill>
                <a:effectLst/>
                <a:uFillTx/>
                <a:latin typeface="Arial"/>
                <a:ea typeface="DejaVu Sans"/>
              </a:rPr>
              <a:t>“Développement Web”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00" strike="noStrike" u="none">
                <a:solidFill>
                  <a:srgbClr val="f5f0f0"/>
                </a:solidFill>
                <a:effectLst/>
                <a:uFillTx/>
                <a:latin typeface="Arial"/>
                <a:ea typeface="DejaVu Sans"/>
              </a:rPr>
              <a:t>de Simplon Guinée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ZoneTexte 3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" name=""/>
          <p:cNvSpPr/>
          <p:nvPr/>
        </p:nvSpPr>
        <p:spPr>
          <a:xfrm>
            <a:off x="1371600" y="2450160"/>
            <a:ext cx="118864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en-US" sz="88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4.</a:t>
            </a:r>
            <a:r>
              <a:rPr b="1" lang="en-US" sz="8000" strike="noStrike" u="none">
                <a:solidFill>
                  <a:srgbClr val="2a6099"/>
                </a:solidFill>
                <a:effectLst/>
                <a:uFillTx/>
                <a:latin typeface="Arial"/>
                <a:ea typeface="Microsoft YaHei"/>
              </a:rPr>
              <a:t>DÉMONSTRATION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ZoneTexte 5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6" name=""/>
          <p:cNvSpPr/>
          <p:nvPr/>
        </p:nvSpPr>
        <p:spPr>
          <a:xfrm>
            <a:off x="1371600" y="228600"/>
            <a:ext cx="8150040" cy="21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  <a:spcBef>
                <a:spcPts val="2835"/>
              </a:spcBef>
              <a:spcAft>
                <a:spcPts val="2835"/>
              </a:spcAft>
            </a:pPr>
            <a:r>
              <a:rPr b="0" lang="en-US" sz="8000" strike="noStrike" u="none">
                <a:solidFill>
                  <a:srgbClr val="2a6099"/>
                </a:solidFill>
                <a:effectLst/>
                <a:highlight>
                  <a:srgbClr val="111111"/>
                </a:highlight>
                <a:uFillTx/>
                <a:latin typeface="Arial"/>
                <a:ea typeface="DejaVu Sans"/>
              </a:rPr>
              <a:t>5. BUDGET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685800" y="2971800"/>
            <a:ext cx="11429280" cy="36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8000" strike="noStrike" u="none">
                <a:solidFill>
                  <a:srgbClr val="f5f0f0"/>
                </a:solidFill>
                <a:effectLst/>
                <a:highlight>
                  <a:srgbClr val="111111"/>
                </a:highlight>
                <a:uFillTx/>
                <a:latin typeface="Arial"/>
                <a:ea typeface="DejaVu Sans"/>
              </a:rPr>
              <a:t>14,250,000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6600" strike="noStrike" u="none">
                <a:solidFill>
                  <a:srgbClr val="f5f0f0"/>
                </a:solidFill>
                <a:effectLst/>
                <a:highlight>
                  <a:srgbClr val="111111"/>
                </a:highlight>
                <a:uFillTx/>
                <a:latin typeface="Arial"/>
                <a:ea typeface="DejaVu Sans"/>
              </a:rPr>
              <a:t>GNF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2800" strike="noStrike" u="none">
                <a:solidFill>
                  <a:srgbClr val="f5f0f0"/>
                </a:solidFill>
                <a:effectLst/>
                <a:highlight>
                  <a:srgbClr val="111111"/>
                </a:highlight>
                <a:uFillTx/>
                <a:latin typeface="Arial"/>
                <a:ea typeface="DejaVu Sans"/>
              </a:rPr>
              <a:t>Coût total de la plateforme Web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4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Text 0"/>
          <p:cNvSpPr/>
          <p:nvPr/>
        </p:nvSpPr>
        <p:spPr>
          <a:xfrm>
            <a:off x="6350040" y="950040"/>
            <a:ext cx="7414200" cy="15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432000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2a6099"/>
                </a:solidFill>
                <a:effectLst/>
                <a:uFillTx/>
                <a:latin typeface="Arial"/>
                <a:ea typeface="Microsoft YaHei"/>
              </a:rPr>
              <a:t>6</a:t>
            </a:r>
            <a:r>
              <a:rPr b="1" lang="en-US" sz="2400" strike="noStrike" u="none">
                <a:solidFill>
                  <a:srgbClr val="2a6099"/>
                </a:solidFill>
                <a:effectLst/>
                <a:uFillTx/>
                <a:latin typeface="Arial"/>
                <a:ea typeface="Microsoft YaHei"/>
              </a:rPr>
              <a:t>. </a:t>
            </a:r>
            <a:r>
              <a:rPr b="1" lang="en-US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Microsoft YaHei"/>
              </a:rPr>
              <a:t>CONCLUSION</a:t>
            </a:r>
            <a:r>
              <a:rPr b="1" lang="en-US" sz="3600" strike="noStrike" u="none">
                <a:solidFill>
                  <a:srgbClr val="2a6099"/>
                </a:solidFill>
                <a:effectLst/>
                <a:uFillTx/>
                <a:latin typeface="Arial"/>
                <a:ea typeface="Microsoft YaHei"/>
              </a:rPr>
              <a:t> et Perspective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1"/>
          <p:cNvSpPr/>
          <p:nvPr/>
        </p:nvSpPr>
        <p:spPr>
          <a:xfrm>
            <a:off x="6350040" y="2986200"/>
            <a:ext cx="226440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3</a:t>
            </a:r>
            <a:endParaRPr b="0" lang="en-US" sz="6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2"/>
          <p:cNvSpPr/>
          <p:nvPr/>
        </p:nvSpPr>
        <p:spPr>
          <a:xfrm>
            <a:off x="6350040" y="4109040"/>
            <a:ext cx="226440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Types d'utilisateurs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3"/>
          <p:cNvSpPr/>
          <p:nvPr/>
        </p:nvSpPr>
        <p:spPr>
          <a:xfrm>
            <a:off x="6350040" y="5028120"/>
            <a:ext cx="2264400" cy="11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Étudiants, propriétaires, administrateurs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4"/>
          <p:cNvSpPr/>
          <p:nvPr/>
        </p:nvSpPr>
        <p:spPr>
          <a:xfrm>
            <a:off x="8925120" y="2986200"/>
            <a:ext cx="226440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100%</a:t>
            </a:r>
            <a:endParaRPr b="0" lang="en-US" sz="6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5"/>
          <p:cNvSpPr/>
          <p:nvPr/>
        </p:nvSpPr>
        <p:spPr>
          <a:xfrm>
            <a:off x="8925120" y="4109040"/>
            <a:ext cx="2264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Sécurisé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6"/>
          <p:cNvSpPr/>
          <p:nvPr/>
        </p:nvSpPr>
        <p:spPr>
          <a:xfrm>
            <a:off x="8925120" y="4642560"/>
            <a:ext cx="226440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JWT, Bcrypt, vérification email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7"/>
          <p:cNvSpPr/>
          <p:nvPr/>
        </p:nvSpPr>
        <p:spPr>
          <a:xfrm>
            <a:off x="11500200" y="2986200"/>
            <a:ext cx="226440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6401"/>
              </a:lnSpc>
              <a:tabLst>
                <a:tab algn="l" pos="0"/>
              </a:tabLst>
            </a:pPr>
            <a:r>
              <a:rPr b="0" lang="en-US" sz="6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24/7</a:t>
            </a:r>
            <a:endParaRPr b="0" lang="en-US" sz="6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8"/>
          <p:cNvSpPr/>
          <p:nvPr/>
        </p:nvSpPr>
        <p:spPr>
          <a:xfrm>
            <a:off x="11500200" y="4109040"/>
            <a:ext cx="2264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Temps réel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9"/>
          <p:cNvSpPr/>
          <p:nvPr/>
        </p:nvSpPr>
        <p:spPr>
          <a:xfrm>
            <a:off x="11500200" y="4642560"/>
            <a:ext cx="2264400" cy="11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Communication instantanée Socket.io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10"/>
          <p:cNvSpPr/>
          <p:nvPr/>
        </p:nvSpPr>
        <p:spPr>
          <a:xfrm>
            <a:off x="6350040" y="6490080"/>
            <a:ext cx="741420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609dff"/>
                </a:solidFill>
                <a:effectLst/>
                <a:uFillTx/>
                <a:latin typeface="Merriweather"/>
                <a:ea typeface="Merriweather"/>
              </a:rPr>
              <a:t>CampusLabé</a:t>
            </a: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: Une solution complète et moderne pour la gestion des logements étudiants à l'Université de Labé.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ZoneTexte 1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ZoneTexte 6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" name=""/>
          <p:cNvSpPr/>
          <p:nvPr/>
        </p:nvSpPr>
        <p:spPr>
          <a:xfrm>
            <a:off x="685800" y="2971800"/>
            <a:ext cx="12800880" cy="36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6000" strike="noStrike" u="none">
                <a:solidFill>
                  <a:srgbClr val="f5f0f0"/>
                </a:solidFill>
                <a:effectLst/>
                <a:highlight>
                  <a:srgbClr val="111111"/>
                </a:highlight>
                <a:uFillTx/>
                <a:latin typeface="Arial"/>
                <a:ea typeface="DejaVu Sans"/>
              </a:rPr>
              <a:t>MERCI BEAUCOUP POUR VOTRE ATTENTION !!!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ZoneTexte 3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3" name=""/>
          <p:cNvSpPr/>
          <p:nvPr/>
        </p:nvSpPr>
        <p:spPr>
          <a:xfrm>
            <a:off x="1143000" y="1143000"/>
            <a:ext cx="5942880" cy="54856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a933"/>
              </a:solidFill>
              <a:effectLst/>
              <a:highlight>
                <a:srgbClr val="eeeeee"/>
              </a:highlight>
              <a:uFillTx/>
              <a:latin typeface="Arial"/>
              <a:ea typeface="DejaVu Sans"/>
            </a:endParaRPr>
          </a:p>
        </p:txBody>
      </p:sp>
      <p:sp>
        <p:nvSpPr>
          <p:cNvPr id="84" name=""/>
          <p:cNvSpPr/>
          <p:nvPr/>
        </p:nvSpPr>
        <p:spPr>
          <a:xfrm>
            <a:off x="7315200" y="3429000"/>
            <a:ext cx="708588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Plateforme de Gestion de Logement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6520"/>
            <a:ext cx="13165200" cy="137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trike="noStrike" u="none">
                <a:solidFill>
                  <a:srgbClr val="2a6099"/>
                </a:solidFill>
                <a:effectLst/>
                <a:uFillTx/>
                <a:latin typeface="Calibri Light"/>
                <a:ea typeface="DejaVu Sans"/>
              </a:rPr>
              <a:t>TABLE DES MATIÈRES: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5200" cy="584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1. IDÉE INITIALE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      </a:t>
            </a:r>
            <a:r>
              <a:rPr b="0" lang="en-US" sz="24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Problématique et solution proposée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2. TECHNOLOGIES UTILISÉES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3. Fonctionnalités principales de la plateforme.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      </a:t>
            </a:r>
            <a:r>
              <a:rPr b="0" lang="en-US" sz="24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Développement des fonctionnalités.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Calibri"/>
                <a:ea typeface="DejaVu Sans"/>
              </a:rPr>
              <a:t>4. </a:t>
            </a:r>
            <a:r>
              <a:rPr b="0" lang="en-US" sz="3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DÉMONSTRATION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  </a:t>
            </a:r>
            <a:r>
              <a:rPr b="0" lang="en-US" sz="2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    Démonstration de l’expérience utilisateur.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5</a:t>
            </a:r>
            <a:r>
              <a:rPr b="0" lang="en-US" sz="2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.  </a:t>
            </a:r>
            <a:r>
              <a:rPr b="0" lang="en-US" sz="3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BUDGET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        Coût totale du développement de la plateforme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6</a:t>
            </a:r>
            <a:r>
              <a:rPr b="0" lang="en-US" sz="2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. </a:t>
            </a:r>
            <a:r>
              <a:rPr b="0" lang="en-US" sz="3200" strike="noStrike" u="none">
                <a:solidFill>
                  <a:srgbClr val="f5f0f0"/>
                </a:solidFill>
                <a:effectLst/>
                <a:uFillTx/>
                <a:latin typeface="Arial"/>
                <a:ea typeface="Microsoft YaHei"/>
              </a:rPr>
              <a:t>CONCLUSION et Perspective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ZoneTexte 1"/>
          <p:cNvSpPr/>
          <p:nvPr/>
        </p:nvSpPr>
        <p:spPr>
          <a:xfrm>
            <a:off x="12310560" y="6921720"/>
            <a:ext cx="2271960" cy="126360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0"/>
          <p:cNvSpPr/>
          <p:nvPr/>
        </p:nvSpPr>
        <p:spPr>
          <a:xfrm>
            <a:off x="6350040" y="3149280"/>
            <a:ext cx="616860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CampusLabé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"/>
          <p:cNvSpPr/>
          <p:nvPr/>
        </p:nvSpPr>
        <p:spPr>
          <a:xfrm>
            <a:off x="6350040" y="4290480"/>
            <a:ext cx="741420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Application web de gestion de logement pour les </a:t>
            </a: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étudiants de</a:t>
            </a:r>
            <a:r>
              <a:rPr b="0" lang="en-US" sz="18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 l'Université de Labé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ZoneTexte 1"/>
          <p:cNvSpPr/>
          <p:nvPr/>
        </p:nvSpPr>
        <p:spPr>
          <a:xfrm>
            <a:off x="12520440" y="7196760"/>
            <a:ext cx="2062080" cy="9885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91" name="Image 4" descr="preencoded.png"/>
          <p:cNvPicPr/>
          <p:nvPr/>
        </p:nvPicPr>
        <p:blipFill>
          <a:blip r:embed="rId1"/>
          <a:stretch/>
        </p:blipFill>
        <p:spPr>
          <a:xfrm>
            <a:off x="360" y="36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6629400" y="457200"/>
            <a:ext cx="5257080" cy="12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>
              <a:lnSpc>
                <a:spcPct val="100000"/>
              </a:lnSpc>
            </a:pPr>
            <a:r>
              <a:rPr b="0" lang="en-US" sz="54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1. IDÉE INITIALE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Problématique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4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Shape 1"/>
          <p:cNvSpPr/>
          <p:nvPr/>
        </p:nvSpPr>
        <p:spPr>
          <a:xfrm>
            <a:off x="6350040" y="2464200"/>
            <a:ext cx="3582720" cy="2634840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1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" name="Text 2"/>
          <p:cNvSpPr/>
          <p:nvPr/>
        </p:nvSpPr>
        <p:spPr>
          <a:xfrm>
            <a:off x="6612120" y="2582280"/>
            <a:ext cx="305856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Objectif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6612120" y="3115800"/>
            <a:ext cx="3058560" cy="15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Plateforme complète de gestion des logements étudiants avec trois types d'utilisateurs distincts.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4"/>
          <p:cNvSpPr/>
          <p:nvPr/>
        </p:nvSpPr>
        <p:spPr>
          <a:xfrm>
            <a:off x="10253880" y="2464200"/>
            <a:ext cx="3582720" cy="2634840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1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8" name="Text 5"/>
          <p:cNvSpPr/>
          <p:nvPr/>
        </p:nvSpPr>
        <p:spPr>
          <a:xfrm>
            <a:off x="10443960" y="2582280"/>
            <a:ext cx="305856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Innovation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6"/>
          <p:cNvSpPr/>
          <p:nvPr/>
        </p:nvSpPr>
        <p:spPr>
          <a:xfrm>
            <a:off x="10443960" y="3115800"/>
            <a:ext cx="3058560" cy="15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Solution moderne intégrant la communication temps réel et la sécurité avancée.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7"/>
          <p:cNvSpPr/>
          <p:nvPr/>
        </p:nvSpPr>
        <p:spPr>
          <a:xfrm>
            <a:off x="6350040" y="5491800"/>
            <a:ext cx="7414200" cy="18450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12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1" name="Text 8"/>
          <p:cNvSpPr/>
          <p:nvPr/>
        </p:nvSpPr>
        <p:spPr>
          <a:xfrm>
            <a:off x="6612120" y="546588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Impact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9"/>
          <p:cNvSpPr/>
          <p:nvPr/>
        </p:nvSpPr>
        <p:spPr>
          <a:xfrm>
            <a:off x="6612120" y="5999400"/>
            <a:ext cx="689004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Simplification du processus de réservation et de gestion pour tous les acteurs.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ZoneTexte 1"/>
          <p:cNvSpPr/>
          <p:nvPr/>
        </p:nvSpPr>
        <p:spPr>
          <a:xfrm>
            <a:off x="12801600" y="7764480"/>
            <a:ext cx="1827000" cy="3675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" name="Text 13"/>
          <p:cNvSpPr/>
          <p:nvPr/>
        </p:nvSpPr>
        <p:spPr>
          <a:xfrm>
            <a:off x="6350400" y="1179000"/>
            <a:ext cx="736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Objectif et solution du projet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 0"/>
          <p:cNvSpPr/>
          <p:nvPr/>
        </p:nvSpPr>
        <p:spPr>
          <a:xfrm>
            <a:off x="863640" y="1500480"/>
            <a:ext cx="677340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432000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2.</a:t>
            </a:r>
            <a:r>
              <a:rPr b="0" lang="en-US" sz="36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 </a:t>
            </a:r>
            <a:r>
              <a:rPr b="0" lang="en-US" sz="44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TECHNOLOGIES UTILISÉES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"/>
          <p:cNvSpPr/>
          <p:nvPr/>
        </p:nvSpPr>
        <p:spPr>
          <a:xfrm>
            <a:off x="863640" y="2888640"/>
            <a:ext cx="204156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Frontend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863640" y="3521160"/>
            <a:ext cx="204156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609dff"/>
                </a:solidFill>
                <a:effectLst/>
                <a:uFillTx/>
                <a:latin typeface="Merriweather"/>
                <a:ea typeface="Merriweather"/>
              </a:rPr>
              <a:t>React JS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3"/>
          <p:cNvSpPr/>
          <p:nvPr/>
        </p:nvSpPr>
        <p:spPr>
          <a:xfrm>
            <a:off x="863640" y="4137840"/>
            <a:ext cx="2041560" cy="23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Interface utilisateur moderne et réactive pour une expérience optimale.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4"/>
          <p:cNvSpPr/>
          <p:nvPr/>
        </p:nvSpPr>
        <p:spPr>
          <a:xfrm>
            <a:off x="3517560" y="2888640"/>
            <a:ext cx="204156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Backend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5"/>
          <p:cNvSpPr/>
          <p:nvPr/>
        </p:nvSpPr>
        <p:spPr>
          <a:xfrm>
            <a:off x="3517560" y="3521160"/>
            <a:ext cx="204156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609dff"/>
                </a:solidFill>
                <a:effectLst/>
                <a:uFillTx/>
                <a:latin typeface="Merriweather"/>
                <a:ea typeface="Merriweather"/>
              </a:rPr>
              <a:t>Node.js + Express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6"/>
          <p:cNvSpPr/>
          <p:nvPr/>
        </p:nvSpPr>
        <p:spPr>
          <a:xfrm>
            <a:off x="3517560" y="4532760"/>
            <a:ext cx="2041560" cy="15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API robuste et performante pour gérer toutes les opérations.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7"/>
          <p:cNvSpPr/>
          <p:nvPr/>
        </p:nvSpPr>
        <p:spPr>
          <a:xfrm>
            <a:off x="6171120" y="2888640"/>
            <a:ext cx="212184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Base de données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8"/>
          <p:cNvSpPr/>
          <p:nvPr/>
        </p:nvSpPr>
        <p:spPr>
          <a:xfrm>
            <a:off x="6171120" y="3906720"/>
            <a:ext cx="21218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609dff"/>
                </a:solidFill>
                <a:effectLst/>
                <a:uFillTx/>
                <a:latin typeface="Merriweather"/>
                <a:ea typeface="Merriweather"/>
              </a:rPr>
              <a:t>MongoDB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9"/>
          <p:cNvSpPr/>
          <p:nvPr/>
        </p:nvSpPr>
        <p:spPr>
          <a:xfrm>
            <a:off x="6171120" y="4523400"/>
            <a:ext cx="2121840" cy="19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Stockage flexible et évolutif des données utilisateurs et logements.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" name="Image 96" descr=""/>
          <p:cNvPicPr/>
          <p:nvPr/>
        </p:nvPicPr>
        <p:blipFill>
          <a:blip r:embed="rId1"/>
          <a:stretch/>
        </p:blipFill>
        <p:spPr>
          <a:xfrm>
            <a:off x="8915400" y="0"/>
            <a:ext cx="5713200" cy="822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0"/>
          <p:cNvSpPr/>
          <p:nvPr/>
        </p:nvSpPr>
        <p:spPr>
          <a:xfrm>
            <a:off x="863640" y="1963080"/>
            <a:ext cx="735624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Trois types d'utilisateurs</a:t>
            </a:r>
            <a:endParaRPr b="0" lang="en-US" sz="4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863640" y="3228120"/>
            <a:ext cx="614880" cy="61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 1"/>
          <p:cNvSpPr/>
          <p:nvPr/>
        </p:nvSpPr>
        <p:spPr>
          <a:xfrm>
            <a:off x="863640" y="415368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Étudiants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863640" y="4687200"/>
            <a:ext cx="4093200" cy="15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Recherche et réservation de chambres avec suivi des demandes et communication directe.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Image 1" descr="preencoded.png"/>
          <p:cNvPicPr/>
          <p:nvPr/>
        </p:nvPicPr>
        <p:blipFill>
          <a:blip r:embed="rId2"/>
          <a:stretch/>
        </p:blipFill>
        <p:spPr>
          <a:xfrm>
            <a:off x="5267520" y="3228120"/>
            <a:ext cx="614880" cy="61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 3"/>
          <p:cNvSpPr/>
          <p:nvPr/>
        </p:nvSpPr>
        <p:spPr>
          <a:xfrm>
            <a:off x="5267520" y="415368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Propriétaires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5267520" y="4687200"/>
            <a:ext cx="4093200" cy="11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Gestion complète des biens immobiliers et traitement des réservations étudiantes.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Image 2" descr="preencoded.png"/>
          <p:cNvPicPr/>
          <p:nvPr/>
        </p:nvPicPr>
        <p:blipFill>
          <a:blip r:embed="rId3"/>
          <a:stretch/>
        </p:blipFill>
        <p:spPr>
          <a:xfrm>
            <a:off x="9671400" y="3228120"/>
            <a:ext cx="614880" cy="61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Text 5"/>
          <p:cNvSpPr/>
          <p:nvPr/>
        </p:nvSpPr>
        <p:spPr>
          <a:xfrm>
            <a:off x="9671400" y="415368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Administrateurs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9671400" y="4687200"/>
            <a:ext cx="4093200" cy="11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Supervision globale de la plateforme avec statistiques et gestion utilisateurs.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ZoneTexte 4"/>
          <p:cNvSpPr/>
          <p:nvPr/>
        </p:nvSpPr>
        <p:spPr>
          <a:xfrm>
            <a:off x="12756600" y="7653960"/>
            <a:ext cx="1825920" cy="531360"/>
          </a:xfrm>
          <a:prstGeom prst="rect">
            <a:avLst/>
          </a:prstGeom>
          <a:solidFill>
            <a:srgbClr val="0916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" name="Text 14"/>
          <p:cNvSpPr/>
          <p:nvPr/>
        </p:nvSpPr>
        <p:spPr>
          <a:xfrm>
            <a:off x="228960" y="177480"/>
            <a:ext cx="6857280" cy="9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432000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2a6099"/>
                </a:solidFill>
                <a:effectLst/>
                <a:uFillTx/>
                <a:latin typeface="Calibri"/>
                <a:ea typeface="DejaVu Sans"/>
              </a:rPr>
              <a:t>3. Fonctionnalités principales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240" cy="82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1"/>
          <p:cNvSpPr/>
          <p:nvPr/>
        </p:nvSpPr>
        <p:spPr>
          <a:xfrm>
            <a:off x="863640" y="2480760"/>
            <a:ext cx="24480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 Light"/>
                <a:ea typeface="Merriweather Light"/>
              </a:rPr>
              <a:t>01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2"/>
          <p:cNvSpPr/>
          <p:nvPr/>
        </p:nvSpPr>
        <p:spPr>
          <a:xfrm>
            <a:off x="863640" y="2869560"/>
            <a:ext cx="3582720" cy="284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863640" y="3053880"/>
            <a:ext cx="317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Authentification JWT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863640" y="3587400"/>
            <a:ext cx="3582720" cy="11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Tokens sécurisés pour l'authentification des utilisateurs.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5"/>
          <p:cNvSpPr/>
          <p:nvPr/>
        </p:nvSpPr>
        <p:spPr>
          <a:xfrm>
            <a:off x="4695480" y="2480760"/>
            <a:ext cx="24480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 Light"/>
                <a:ea typeface="Merriweather Light"/>
              </a:rPr>
              <a:t>02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hape 6"/>
          <p:cNvSpPr/>
          <p:nvPr/>
        </p:nvSpPr>
        <p:spPr>
          <a:xfrm>
            <a:off x="4695480" y="2869560"/>
            <a:ext cx="3582720" cy="284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" name="Text 7"/>
          <p:cNvSpPr/>
          <p:nvPr/>
        </p:nvSpPr>
        <p:spPr>
          <a:xfrm>
            <a:off x="4695480" y="305388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Hachage Bcrypt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8"/>
          <p:cNvSpPr/>
          <p:nvPr/>
        </p:nvSpPr>
        <p:spPr>
          <a:xfrm>
            <a:off x="4695480" y="3587400"/>
            <a:ext cx="358272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Protection avancée des mots de passe utilisateurs.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9"/>
          <p:cNvSpPr/>
          <p:nvPr/>
        </p:nvSpPr>
        <p:spPr>
          <a:xfrm>
            <a:off x="863640" y="5203800"/>
            <a:ext cx="24480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 Light"/>
                <a:ea typeface="Merriweather Light"/>
              </a:rPr>
              <a:t>03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10"/>
          <p:cNvSpPr/>
          <p:nvPr/>
        </p:nvSpPr>
        <p:spPr>
          <a:xfrm>
            <a:off x="863640" y="5592600"/>
            <a:ext cx="7414200" cy="284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9" name="Text 11"/>
          <p:cNvSpPr/>
          <p:nvPr/>
        </p:nvSpPr>
        <p:spPr>
          <a:xfrm>
            <a:off x="863640" y="5776920"/>
            <a:ext cx="308340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Vérification email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12"/>
          <p:cNvSpPr/>
          <p:nvPr/>
        </p:nvSpPr>
        <p:spPr>
          <a:xfrm>
            <a:off x="863640" y="6310440"/>
            <a:ext cx="741420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Validation obligatoire du compte avant première connexion.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15"/>
          <p:cNvSpPr/>
          <p:nvPr/>
        </p:nvSpPr>
        <p:spPr>
          <a:xfrm>
            <a:off x="1371600" y="1091520"/>
            <a:ext cx="6857280" cy="9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Sécurité renforcée</a:t>
            </a:r>
            <a:endParaRPr b="0" lang="en-US" sz="4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848160" y="666360"/>
            <a:ext cx="7445520" cy="15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950"/>
              </a:lnSpc>
              <a:tabLst>
                <a:tab algn="l" pos="0"/>
              </a:tabLst>
            </a:pPr>
            <a:r>
              <a:rPr b="0" lang="en-US" sz="4750" strike="noStrike" u="none">
                <a:solidFill>
                  <a:srgbClr val="f5f0f0"/>
                </a:solidFill>
                <a:effectLst/>
                <a:uFillTx/>
                <a:latin typeface="Merriweather"/>
                <a:ea typeface="Merriweather"/>
              </a:rPr>
              <a:t>Communication temps réel</a:t>
            </a:r>
            <a:endParaRPr b="0" lang="en-US" sz="4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Image 1" descr="preencoded.png"/>
          <p:cNvPicPr/>
          <p:nvPr/>
        </p:nvPicPr>
        <p:blipFill>
          <a:blip r:embed="rId1"/>
          <a:stretch/>
        </p:blipFill>
        <p:spPr>
          <a:xfrm>
            <a:off x="848160" y="2544480"/>
            <a:ext cx="1209600" cy="178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 1"/>
          <p:cNvSpPr/>
          <p:nvPr/>
        </p:nvSpPr>
        <p:spPr>
          <a:xfrm>
            <a:off x="2302200" y="2786760"/>
            <a:ext cx="302688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Socket.io</a:t>
            </a:r>
            <a:endParaRPr b="0" lang="en-US" sz="2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2"/>
          <p:cNvSpPr/>
          <p:nvPr/>
        </p:nvSpPr>
        <p:spPr>
          <a:xfrm>
            <a:off x="2302200" y="3310920"/>
            <a:ext cx="599148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0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Intégration complète pour les interactions instantanées.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Image 2" descr="preencoded.png"/>
          <p:cNvPicPr/>
          <p:nvPr/>
        </p:nvPicPr>
        <p:blipFill>
          <a:blip r:embed="rId2"/>
          <a:stretch/>
        </p:blipFill>
        <p:spPr>
          <a:xfrm>
            <a:off x="848160" y="4328640"/>
            <a:ext cx="1209600" cy="145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3"/>
          <p:cNvSpPr/>
          <p:nvPr/>
        </p:nvSpPr>
        <p:spPr>
          <a:xfrm>
            <a:off x="2302200" y="4570920"/>
            <a:ext cx="319896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Messages instantanés</a:t>
            </a:r>
            <a:endParaRPr b="0" lang="en-US" sz="2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4"/>
          <p:cNvSpPr/>
          <p:nvPr/>
        </p:nvSpPr>
        <p:spPr>
          <a:xfrm>
            <a:off x="2302200" y="5094720"/>
            <a:ext cx="59914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0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Communication directe entre tous les utilisateurs.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 3" descr="preencoded.png"/>
          <p:cNvPicPr/>
          <p:nvPr/>
        </p:nvPicPr>
        <p:blipFill>
          <a:blip r:embed="rId3"/>
          <a:stretch/>
        </p:blipFill>
        <p:spPr>
          <a:xfrm>
            <a:off x="848160" y="5782680"/>
            <a:ext cx="1209600" cy="178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 5"/>
          <p:cNvSpPr/>
          <p:nvPr/>
        </p:nvSpPr>
        <p:spPr>
          <a:xfrm>
            <a:off x="2302200" y="6024960"/>
            <a:ext cx="302688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51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Notifications live</a:t>
            </a:r>
            <a:endParaRPr b="0" lang="en-US" sz="2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6"/>
          <p:cNvSpPr/>
          <p:nvPr/>
        </p:nvSpPr>
        <p:spPr>
          <a:xfrm>
            <a:off x="2302200" y="6548760"/>
            <a:ext cx="599148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30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Merriweather"/>
                <a:ea typeface="Merriweather"/>
              </a:rPr>
              <a:t>Alertes immédiates pour toutes les actions importantes.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Image 6" descr="preencoded.png"/>
          <p:cNvPicPr/>
          <p:nvPr/>
        </p:nvPicPr>
        <p:blipFill>
          <a:blip r:embed="rId4"/>
          <a:stretch/>
        </p:blipFill>
        <p:spPr>
          <a:xfrm>
            <a:off x="9144000" y="360"/>
            <a:ext cx="5484240" cy="823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Application>LibreOffice/25.8.1.1$Windows_X86_64 LibreOffice_project/54047653041915e595ad4e45cccea684809c77b5</Application>
  <AppVersion>15.0000</AppVersion>
  <Words>415</Word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2025-09-17T12:36:10Z</dcterms:created>
  <dc:creator/>
  <dc:description/>
  <dc:language>en-US</dc:language>
  <cp:lastModifiedBy/>
  <dcterms:modified xsi:type="dcterms:W3CDTF">2025-09-24T14:07:03Z</dcterms:modified>
  <cp:revision>17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Personnalisé</vt:lpwstr>
  </property>
  <property fmtid="{D5CDD505-2E9C-101B-9397-08002B2CF9AE}" pid="4" name="Slides">
    <vt:i4>14</vt:i4>
  </property>
</Properties>
</file>